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2" r:id="rId3"/>
    <p:sldId id="260" r:id="rId4"/>
    <p:sldId id="257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Структура</a:t>
            </a:r>
            <a:r>
              <a:rPr lang="ru-RU" sz="1200" baseline="0"/>
              <a:t> тарифа по стокам по проекту </a:t>
            </a:r>
            <a:endParaRPr lang="ru-RU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'график водоотв'!$G$4:$G$10</c:f>
              <c:strCache>
                <c:ptCount val="7"/>
                <c:pt idx="0">
                  <c:v>ГЦБ по Национальному проекту</c:v>
                </c:pt>
                <c:pt idx="1">
                  <c:v>Инвестиционная программа</c:v>
                </c:pt>
                <c:pt idx="2">
                  <c:v>Займы по погашению Нурлы Жол</c:v>
                </c:pt>
                <c:pt idx="3">
                  <c:v>Займы по погашению ЕБРР</c:v>
                </c:pt>
                <c:pt idx="4">
                  <c:v>Оплата труда </c:v>
                </c:pt>
                <c:pt idx="5">
                  <c:v>Страттовар (электроэнергия)</c:v>
                </c:pt>
                <c:pt idx="6">
                  <c:v>Прочие затраты</c:v>
                </c:pt>
              </c:strCache>
            </c:strRef>
          </c:cat>
          <c:val>
            <c:numRef>
              <c:f>'график водоотв'!$H$4:$H$10</c:f>
              <c:numCache>
                <c:formatCode>#,##0</c:formatCode>
                <c:ptCount val="7"/>
                <c:pt idx="0">
                  <c:v>10.780431200052691</c:v>
                </c:pt>
                <c:pt idx="1">
                  <c:v>14.05113000616301</c:v>
                </c:pt>
                <c:pt idx="2">
                  <c:v>2.3868481076171659</c:v>
                </c:pt>
                <c:pt idx="3">
                  <c:v>0</c:v>
                </c:pt>
                <c:pt idx="4">
                  <c:v>37.942818224383338</c:v>
                </c:pt>
                <c:pt idx="5">
                  <c:v>12.04451424260812</c:v>
                </c:pt>
                <c:pt idx="6">
                  <c:v>22.794258219175681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тарифа без учета Нацпроекта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3"/>
              <c:layout>
                <c:manualLayout>
                  <c:x val="-9.3113480390768014E-2"/>
                  <c:y val="9.05731859333115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'график водоотв'!$B$4:$B$10</c:f>
              <c:strCache>
                <c:ptCount val="7"/>
                <c:pt idx="0">
                  <c:v>ГЦБ по Национальному проекту</c:v>
                </c:pt>
                <c:pt idx="1">
                  <c:v>Инвестиционная программа</c:v>
                </c:pt>
                <c:pt idx="2">
                  <c:v>Займы по погашению Нурлы Жол</c:v>
                </c:pt>
                <c:pt idx="3">
                  <c:v>Займы по погашению ЕБРР</c:v>
                </c:pt>
                <c:pt idx="4">
                  <c:v>Оплата труда </c:v>
                </c:pt>
                <c:pt idx="5">
                  <c:v>Страттовар (электроэнергия)</c:v>
                </c:pt>
                <c:pt idx="6">
                  <c:v>Прочие затраты</c:v>
                </c:pt>
              </c:strCache>
            </c:strRef>
          </c:cat>
          <c:val>
            <c:numRef>
              <c:f>'график водоотв'!$C$4:$C$10</c:f>
              <c:numCache>
                <c:formatCode>#,##0</c:formatCode>
                <c:ptCount val="7"/>
                <c:pt idx="0">
                  <c:v>0</c:v>
                </c:pt>
                <c:pt idx="1">
                  <c:v>16.055969433303297</c:v>
                </c:pt>
                <c:pt idx="2">
                  <c:v>3.0382093125758312</c:v>
                </c:pt>
                <c:pt idx="3">
                  <c:v>1.8296571805982602</c:v>
                </c:pt>
                <c:pt idx="4">
                  <c:v>40.247716680841279</c:v>
                </c:pt>
                <c:pt idx="5">
                  <c:v>15.331413515825451</c:v>
                </c:pt>
                <c:pt idx="6">
                  <c:v>23.497033876855888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тарифа водоснабжения по проекту с учетом роста инвестиционной программы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'график водоснаб'!$H$5:$H$11</c:f>
              <c:strCache>
                <c:ptCount val="7"/>
                <c:pt idx="0">
                  <c:v>Проценты по погашению ГЦБ по Национальному проекту</c:v>
                </c:pt>
                <c:pt idx="1">
                  <c:v>Инвестиционная программа</c:v>
                </c:pt>
                <c:pt idx="2">
                  <c:v>Займы по погашению Нурлы Жол</c:v>
                </c:pt>
                <c:pt idx="3">
                  <c:v>Займы по погашению ЕБРР</c:v>
                </c:pt>
                <c:pt idx="4">
                  <c:v>Оплата труда </c:v>
                </c:pt>
                <c:pt idx="5">
                  <c:v>Страттовар (вода, электроэнергия)</c:v>
                </c:pt>
                <c:pt idx="6">
                  <c:v>Прочие затраты</c:v>
                </c:pt>
              </c:strCache>
            </c:strRef>
          </c:cat>
          <c:val>
            <c:numRef>
              <c:f>'график водоснаб'!$I$5:$I$11</c:f>
              <c:numCache>
                <c:formatCode>#,##0</c:formatCode>
                <c:ptCount val="7"/>
                <c:pt idx="0">
                  <c:v>0.51209032282966105</c:v>
                </c:pt>
                <c:pt idx="1">
                  <c:v>21.83927355491295</c:v>
                </c:pt>
                <c:pt idx="2">
                  <c:v>4.0942500814234606</c:v>
                </c:pt>
                <c:pt idx="3">
                  <c:v>0</c:v>
                </c:pt>
                <c:pt idx="4">
                  <c:v>40.26297412206236</c:v>
                </c:pt>
                <c:pt idx="5">
                  <c:v>12.422119930842584</c:v>
                </c:pt>
                <c:pt idx="6">
                  <c:v>20.869291987928985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Утвержденная структура тарифа водоснабжения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'график водоснаб'!$B$5:$B$11</c:f>
              <c:strCache>
                <c:ptCount val="7"/>
                <c:pt idx="0">
                  <c:v>Проценты по погашению ГЦБ по Национальному проекту</c:v>
                </c:pt>
                <c:pt idx="1">
                  <c:v>Инвестиционная программа</c:v>
                </c:pt>
                <c:pt idx="2">
                  <c:v>Займы по погашению Нурлы Жол</c:v>
                </c:pt>
                <c:pt idx="3">
                  <c:v>Займы по погашению ЕБРР</c:v>
                </c:pt>
                <c:pt idx="4">
                  <c:v>Оплата труда </c:v>
                </c:pt>
                <c:pt idx="5">
                  <c:v>Страттовар (вода, электроэнергия)</c:v>
                </c:pt>
                <c:pt idx="6">
                  <c:v>Прочие затраты</c:v>
                </c:pt>
              </c:strCache>
            </c:strRef>
          </c:cat>
          <c:val>
            <c:numRef>
              <c:f>'график водоснаб'!$C$5:$C$11</c:f>
              <c:numCache>
                <c:formatCode>#,##0</c:formatCode>
                <c:ptCount val="7"/>
                <c:pt idx="0">
                  <c:v>0</c:v>
                </c:pt>
                <c:pt idx="1">
                  <c:v>17.553559947425239</c:v>
                </c:pt>
                <c:pt idx="2">
                  <c:v>4.6423483008372628</c:v>
                </c:pt>
                <c:pt idx="3">
                  <c:v>7.2093422844582884</c:v>
                </c:pt>
                <c:pt idx="4">
                  <c:v>35.746804150295794</c:v>
                </c:pt>
                <c:pt idx="5">
                  <c:v>13.798751606990839</c:v>
                </c:pt>
                <c:pt idx="6">
                  <c:v>21.049193709992576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D33D9-DF22-4403-8872-BDC5D43A9D53}" type="datetimeFigureOut">
              <a:rPr lang="aa-ET" smtClean="0"/>
              <a:t>24/03/2026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750E5-14A0-496C-9802-BC593627409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977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50E5-14A0-496C-9802-BC5936274092}" type="slidenum">
              <a:rPr lang="aa-ET" smtClean="0"/>
              <a:t>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9077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50E5-14A0-496C-9802-BC5936274092}" type="slidenum">
              <a:rPr lang="aa-ET" smtClean="0"/>
              <a:t>5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3926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76FD7-4E1D-4F75-A9B0-F89B48FF1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2B34885-CE9A-4396-8D59-21D26E61B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D7BA33-3AE2-4E9D-998F-F2AF1502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F30B35-44F8-4798-AB1B-39F82A13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0B429D-4F24-4131-BC97-AAD29D73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8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946C4C-C34F-45D1-BEE6-0C6AA8CC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532CAF-BEE7-4D2D-B0E4-7DA6A9FD8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19A9BA-C571-453B-A52A-2816D518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D06FDC-A2C3-42F6-8080-CF830DBA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3E2113-253B-44FD-B329-7E00A2B0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5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EA648D4-3914-4467-B298-2D04A2D23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9461AE-8619-40B9-B67F-F558B11FB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B6E979-644D-4EA0-ADF8-D2D6EE9F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A42F67-38AA-4CD4-BA0E-4C6D6BB0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EE355D-B612-473C-8145-FE984514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06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9E7D7-724A-47A2-967C-E15489D2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38FADC-EC28-4690-846A-35DE0DF3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DE8625-68CA-4DF1-B0FC-2690CA54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D30761-B975-4FB0-B94E-3AD9009F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26D853-E433-430B-9D06-E886B2D0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5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BCD427-C869-4A5C-BD9E-B63FC5F0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BB4677-8F80-4F09-84E9-AABF46E00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0EBE29-1C7B-4F28-A597-BDA7D37C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BFF872-94E7-4950-9F0D-0D7C2C51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23713E-7D8A-4BA2-9E8E-860C57F0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8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995D31-94CA-42AA-BCE1-51FEF2BE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A3A2FC-F990-41E8-8471-9CCCF4A9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507498-6F8C-4D2B-B1C6-AB4CC8D2A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1DB248-5A67-4A11-91FE-F82A7549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87F588-12FD-4687-8A47-3CF99E5C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A76D0B-4985-4979-8DED-294BDF2C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0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B0BE66-CBC1-4896-B00A-49712612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B1F70A-AF99-4588-896C-C60229B8A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E11D54-1A4A-4FCC-99BA-3939DDC16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0759214-FF30-4062-83D4-8FF5F6629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E322793-A474-477C-BBA5-D7BA589D7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088DCB1-EC0F-42FB-A9C5-B61672A0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21D1BCC-F1F3-4727-A0CA-078A44D09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31D374-026B-45B0-8293-6E86098D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4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445D7-0968-4D63-9A45-0F813902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A6EE3A9-A834-44D3-B446-6155C27A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FB50153-2EB8-4674-A8DF-A4E0BF92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BD96DD-0BFC-4844-9832-FE0EB3B3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1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6DE00AB-741E-4B63-8F2A-61645089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2D896F8-5456-40B0-BEF8-0277D306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69B67E-40CF-4E19-AEA0-B4E45C86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3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50A9C2-CF25-4B7D-BBAA-CB734480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BB3C7D-6278-4656-BB7C-8DA3A3BA2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4DAA22-5E0B-485A-A3A5-98C53C414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B0FCE5-5680-42F7-873E-B3A2F8D3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2C9A1C-F091-4E15-893C-EE8C476C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750646-43EC-40CB-80CC-2922A93A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9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659C38-079D-421D-9EEA-9264D861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8EA8173-01B4-4297-9407-BF7539DD8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F8C83A-712E-482C-A1B3-9BFC8C813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D28B3F-873F-4EDC-A97A-FFFBB669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790691-20D4-4C38-926C-1F5023A9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035023-CD6F-42AA-A64E-21542EA8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5C3EF2-95CF-4726-9125-8DE722C7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DCA6D0-888E-477E-ACD2-87EB5F50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F1D3DD-E9BA-45C2-9F23-F33AB81D3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97B58-BD20-4868-96E3-B247932D114C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75C186-2232-41E7-861E-6928BBD5D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8B0FAA-8205-4463-9C10-015BAF0B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3AF0-4E7E-4B37-9B98-A773C08BD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0F0F0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3988613"/>
            <a:ext cx="12191695" cy="9144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31" name="Shape 26"/>
          <p:cNvSpPr/>
          <p:nvPr/>
        </p:nvSpPr>
        <p:spPr>
          <a:xfrm>
            <a:off x="0" y="571499"/>
            <a:ext cx="12191695" cy="527334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2" name="Text 27"/>
          <p:cNvSpPr txBox="1"/>
          <p:nvPr/>
        </p:nvSpPr>
        <p:spPr>
          <a:xfrm>
            <a:off x="381305" y="685800"/>
            <a:ext cx="481584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Инженерная инфраструктура Всего: 1 246,7 км</a:t>
            </a:r>
            <a:endParaRPr lang="en-US" sz="1400" dirty="0"/>
          </a:p>
        </p:txBody>
      </p:sp>
      <p:sp>
        <p:nvSpPr>
          <p:cNvPr id="33" name="Shape 28"/>
          <p:cNvSpPr/>
          <p:nvPr/>
        </p:nvSpPr>
        <p:spPr>
          <a:xfrm>
            <a:off x="355245" y="1051410"/>
            <a:ext cx="5533034" cy="4557221"/>
          </a:xfrm>
          <a:prstGeom prst="roundRect">
            <a:avLst>
              <a:gd name="adj" fmla="val 1032"/>
            </a:avLst>
          </a:prstGeom>
          <a:solidFill>
            <a:srgbClr val="F8FAFC"/>
          </a:solidFill>
          <a:ln w="38100">
            <a:solidFill>
              <a:srgbClr val="00BFFF"/>
            </a:solidFill>
            <a:prstDash val="solid"/>
          </a:ln>
          <a:effectLst>
            <a:outerShdw blurRad="25400" dist="12700" dir="5400000" algn="bl" rotWithShape="0">
              <a:srgbClr val="000000">
                <a:alpha val="2000"/>
              </a:srgbClr>
            </a:outerShdw>
          </a:effectLst>
        </p:spPr>
      </p:sp>
      <p:sp>
        <p:nvSpPr>
          <p:cNvPr id="34" name="Shape 29"/>
          <p:cNvSpPr/>
          <p:nvPr/>
        </p:nvSpPr>
        <p:spPr>
          <a:xfrm>
            <a:off x="4545806" y="1137514"/>
            <a:ext cx="1229884" cy="200254"/>
          </a:xfrm>
          <a:prstGeom prst="roundRect">
            <a:avLst>
              <a:gd name="adj" fmla="val 260926"/>
            </a:avLst>
          </a:prstGeom>
          <a:solidFill>
            <a:srgbClr val="FFFFFF"/>
          </a:solidFill>
          <a:ln w="12700">
            <a:solidFill>
              <a:srgbClr val="BBF7D0"/>
            </a:solidFill>
            <a:prstDash val="solid"/>
          </a:ln>
          <a:effectLst>
            <a:outerShdw blurRad="25400" dist="12700" dir="5400000" algn="bl" rotWithShape="0">
              <a:srgbClr val="000000">
                <a:alpha val="3000"/>
              </a:srgbClr>
            </a:outerShdw>
          </a:effectLst>
        </p:spPr>
      </p:sp>
      <p:pic>
        <p:nvPicPr>
          <p:cNvPr id="35" name="Image 3" descr="preencoded.png"/>
          <p:cNvPicPr>
            <a:picLocks noChangeAspect="1"/>
          </p:cNvPicPr>
          <p:nvPr/>
        </p:nvPicPr>
        <p:blipFill>
          <a:blip r:embed="rId3"/>
          <a:srcRect t="-3425" b="-3425"/>
          <a:stretch/>
        </p:blipFill>
        <p:spPr>
          <a:xfrm>
            <a:off x="4608541" y="1190898"/>
            <a:ext cx="66751" cy="95098"/>
          </a:xfrm>
          <a:prstGeom prst="rect">
            <a:avLst/>
          </a:prstGeom>
        </p:spPr>
      </p:pic>
      <p:sp>
        <p:nvSpPr>
          <p:cNvPr id="36" name="Text 30"/>
          <p:cNvSpPr txBox="1"/>
          <p:nvPr/>
        </p:nvSpPr>
        <p:spPr>
          <a:xfrm>
            <a:off x="4719181" y="1140220"/>
            <a:ext cx="100162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6653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+51,2 км в 2025</a:t>
            </a:r>
            <a:endParaRPr lang="en-US" sz="1000" dirty="0"/>
          </a:p>
        </p:txBody>
      </p:sp>
      <p:sp>
        <p:nvSpPr>
          <p:cNvPr id="37" name="Text 31"/>
          <p:cNvSpPr txBox="1"/>
          <p:nvPr/>
        </p:nvSpPr>
        <p:spPr>
          <a:xfrm>
            <a:off x="533095" y="1175004"/>
            <a:ext cx="223479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Водопровод</a:t>
            </a:r>
            <a:endParaRPr lang="en-US" sz="1400" dirty="0"/>
          </a:p>
        </p:txBody>
      </p:sp>
      <p:sp>
        <p:nvSpPr>
          <p:cNvPr id="38" name="Text 32"/>
          <p:cNvSpPr txBox="1"/>
          <p:nvPr/>
        </p:nvSpPr>
        <p:spPr>
          <a:xfrm>
            <a:off x="533094" y="1403604"/>
            <a:ext cx="27724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Хозяйственно-питьевое</a:t>
            </a:r>
            <a:endParaRPr lang="en-US" sz="1400" dirty="0"/>
          </a:p>
        </p:txBody>
      </p:sp>
      <p:sp>
        <p:nvSpPr>
          <p:cNvPr id="39" name="Text 33"/>
          <p:cNvSpPr txBox="1"/>
          <p:nvPr/>
        </p:nvSpPr>
        <p:spPr>
          <a:xfrm>
            <a:off x="533094" y="2015947"/>
            <a:ext cx="823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2000" b="1" dirty="0">
                <a:solidFill>
                  <a:srgbClr val="003366"/>
                </a:solidFill>
                <a:latin typeface="Montserrat" pitchFamily="34" charset="0"/>
              </a:rPr>
              <a:t>696,4</a:t>
            </a:r>
            <a:endParaRPr lang="en-US" sz="2000" dirty="0"/>
          </a:p>
        </p:txBody>
      </p:sp>
      <p:sp>
        <p:nvSpPr>
          <p:cNvPr id="40" name="Text 34"/>
          <p:cNvSpPr txBox="1"/>
          <p:nvPr/>
        </p:nvSpPr>
        <p:spPr>
          <a:xfrm>
            <a:off x="1313735" y="2100836"/>
            <a:ext cx="24780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км</a:t>
            </a:r>
            <a:endParaRPr lang="en-US" sz="1050" dirty="0"/>
          </a:p>
        </p:txBody>
      </p:sp>
      <p:sp>
        <p:nvSpPr>
          <p:cNvPr id="41" name="Text 35"/>
          <p:cNvSpPr txBox="1"/>
          <p:nvPr/>
        </p:nvSpPr>
        <p:spPr>
          <a:xfrm>
            <a:off x="533095" y="2358847"/>
            <a:ext cx="995668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Износ</a:t>
            </a:r>
            <a:endParaRPr lang="en-US" sz="1200" dirty="0"/>
          </a:p>
        </p:txBody>
      </p:sp>
      <p:sp>
        <p:nvSpPr>
          <p:cNvPr id="42" name="Text 36"/>
          <p:cNvSpPr txBox="1"/>
          <p:nvPr/>
        </p:nvSpPr>
        <p:spPr>
          <a:xfrm>
            <a:off x="5319371" y="2404872"/>
            <a:ext cx="527303" cy="140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EF44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74,4%</a:t>
            </a:r>
            <a:endParaRPr lang="en-US" sz="1050" dirty="0"/>
          </a:p>
        </p:txBody>
      </p:sp>
      <p:sp>
        <p:nvSpPr>
          <p:cNvPr id="43" name="Shape 37"/>
          <p:cNvSpPr/>
          <p:nvPr/>
        </p:nvSpPr>
        <p:spPr>
          <a:xfrm>
            <a:off x="472135" y="2573731"/>
            <a:ext cx="5315407" cy="47549"/>
          </a:xfrm>
          <a:prstGeom prst="roundRect">
            <a:avLst>
              <a:gd name="adj" fmla="val 1153841"/>
            </a:avLst>
          </a:prstGeom>
          <a:solidFill>
            <a:srgbClr val="E2E8F0"/>
          </a:solidFill>
          <a:ln/>
        </p:spPr>
      </p:sp>
      <p:sp>
        <p:nvSpPr>
          <p:cNvPr id="44" name="Shape 38"/>
          <p:cNvSpPr/>
          <p:nvPr/>
        </p:nvSpPr>
        <p:spPr>
          <a:xfrm>
            <a:off x="472135" y="2573731"/>
            <a:ext cx="3962095" cy="47549"/>
          </a:xfrm>
          <a:prstGeom prst="roundRect">
            <a:avLst>
              <a:gd name="adj" fmla="val 1153841"/>
            </a:avLst>
          </a:prstGeom>
          <a:solidFill>
            <a:srgbClr val="F87171"/>
          </a:solidFill>
          <a:ln/>
        </p:spPr>
      </p:sp>
      <p:sp>
        <p:nvSpPr>
          <p:cNvPr id="45" name="Shape 39"/>
          <p:cNvSpPr/>
          <p:nvPr/>
        </p:nvSpPr>
        <p:spPr>
          <a:xfrm>
            <a:off x="533094" y="3221431"/>
            <a:ext cx="5169205" cy="350216"/>
          </a:xfrm>
          <a:prstGeom prst="roundRect">
            <a:avLst>
              <a:gd name="adj" fmla="val 49935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</p:spPr>
      </p:sp>
      <p:pic>
        <p:nvPicPr>
          <p:cNvPr id="46" name="Image 4" descr="preencoded.png"/>
          <p:cNvPicPr>
            <a:picLocks noChangeAspect="1"/>
          </p:cNvPicPr>
          <p:nvPr/>
        </p:nvPicPr>
        <p:blipFill>
          <a:blip r:embed="rId4"/>
          <a:srcRect l="-11852" r="-11852"/>
          <a:stretch/>
        </p:blipFill>
        <p:spPr>
          <a:xfrm>
            <a:off x="628575" y="3343579"/>
            <a:ext cx="152705" cy="123444"/>
          </a:xfrm>
          <a:prstGeom prst="rect">
            <a:avLst/>
          </a:prstGeom>
        </p:spPr>
      </p:pic>
      <p:sp>
        <p:nvSpPr>
          <p:cNvPr id="47" name="Text 40"/>
          <p:cNvSpPr txBox="1"/>
          <p:nvPr/>
        </p:nvSpPr>
        <p:spPr>
          <a:xfrm>
            <a:off x="829361" y="3309367"/>
            <a:ext cx="875994" cy="1865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Колодцы</a:t>
            </a:r>
            <a:endParaRPr lang="en-US" sz="1400" dirty="0"/>
          </a:p>
        </p:txBody>
      </p:sp>
      <p:sp>
        <p:nvSpPr>
          <p:cNvPr id="48" name="Text 41"/>
          <p:cNvSpPr txBox="1"/>
          <p:nvPr/>
        </p:nvSpPr>
        <p:spPr>
          <a:xfrm>
            <a:off x="4935681" y="3332988"/>
            <a:ext cx="582911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8 364</a:t>
            </a:r>
            <a:endParaRPr lang="en-US" sz="1400" dirty="0"/>
          </a:p>
        </p:txBody>
      </p:sp>
      <p:sp>
        <p:nvSpPr>
          <p:cNvPr id="60" name="Shape 51"/>
          <p:cNvSpPr/>
          <p:nvPr/>
        </p:nvSpPr>
        <p:spPr>
          <a:xfrm>
            <a:off x="6191402" y="1013155"/>
            <a:ext cx="5619902" cy="4557221"/>
          </a:xfrm>
          <a:prstGeom prst="roundRect">
            <a:avLst>
              <a:gd name="adj" fmla="val 1032"/>
            </a:avLst>
          </a:prstGeom>
          <a:solidFill>
            <a:srgbClr val="F8FAFC"/>
          </a:solidFill>
          <a:ln w="38100">
            <a:solidFill>
              <a:srgbClr val="475569"/>
            </a:solidFill>
            <a:prstDash val="solid"/>
          </a:ln>
          <a:effectLst>
            <a:outerShdw blurRad="25400" dist="12700" dir="5400000" algn="bl" rotWithShape="0">
              <a:srgbClr val="000000">
                <a:alpha val="2000"/>
              </a:srgbClr>
            </a:outerShdw>
          </a:effectLst>
        </p:spPr>
      </p:sp>
      <p:sp>
        <p:nvSpPr>
          <p:cNvPr id="61" name="Shape 52"/>
          <p:cNvSpPr/>
          <p:nvPr/>
        </p:nvSpPr>
        <p:spPr>
          <a:xfrm>
            <a:off x="10460831" y="1137514"/>
            <a:ext cx="1248061" cy="200254"/>
          </a:xfrm>
          <a:prstGeom prst="roundRect">
            <a:avLst>
              <a:gd name="adj" fmla="val 260926"/>
            </a:avLst>
          </a:prstGeom>
          <a:solidFill>
            <a:srgbClr val="FFFFFF"/>
          </a:solidFill>
          <a:ln w="12700">
            <a:solidFill>
              <a:srgbClr val="BBF7D0"/>
            </a:solidFill>
            <a:prstDash val="solid"/>
          </a:ln>
          <a:effectLst>
            <a:outerShdw blurRad="25400" dist="12700" dir="5400000" algn="bl" rotWithShape="0">
              <a:srgbClr val="000000">
                <a:alpha val="3000"/>
              </a:srgbClr>
            </a:outerShdw>
          </a:effectLst>
        </p:spPr>
      </p:sp>
      <p:pic>
        <p:nvPicPr>
          <p:cNvPr id="62" name="Image 7" descr="preencoded.png"/>
          <p:cNvPicPr>
            <a:picLocks noChangeAspect="1"/>
          </p:cNvPicPr>
          <p:nvPr/>
        </p:nvPicPr>
        <p:blipFill>
          <a:blip r:embed="rId3"/>
          <a:srcRect t="-3425" b="-3425"/>
          <a:stretch/>
        </p:blipFill>
        <p:spPr>
          <a:xfrm>
            <a:off x="10527488" y="1186891"/>
            <a:ext cx="66751" cy="95098"/>
          </a:xfrm>
          <a:prstGeom prst="rect">
            <a:avLst/>
          </a:prstGeom>
        </p:spPr>
      </p:pic>
      <p:sp>
        <p:nvSpPr>
          <p:cNvPr id="63" name="Text 53"/>
          <p:cNvSpPr txBox="1"/>
          <p:nvPr/>
        </p:nvSpPr>
        <p:spPr>
          <a:xfrm>
            <a:off x="10629900" y="1165860"/>
            <a:ext cx="1088136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6653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+25,5 км в 2025</a:t>
            </a:r>
            <a:endParaRPr lang="en-US" sz="1000" dirty="0"/>
          </a:p>
        </p:txBody>
      </p:sp>
      <p:sp>
        <p:nvSpPr>
          <p:cNvPr id="64" name="Text 54"/>
          <p:cNvSpPr txBox="1"/>
          <p:nvPr/>
        </p:nvSpPr>
        <p:spPr>
          <a:xfrm>
            <a:off x="6344107" y="1175004"/>
            <a:ext cx="1782856" cy="1950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Водоотведение</a:t>
            </a:r>
            <a:endParaRPr lang="en-US" sz="1400" dirty="0"/>
          </a:p>
        </p:txBody>
      </p:sp>
      <p:sp>
        <p:nvSpPr>
          <p:cNvPr id="65" name="Text 55"/>
          <p:cNvSpPr txBox="1"/>
          <p:nvPr/>
        </p:nvSpPr>
        <p:spPr>
          <a:xfrm>
            <a:off x="6344106" y="1403604"/>
            <a:ext cx="2342693" cy="245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Канализационные сети</a:t>
            </a:r>
            <a:endParaRPr lang="en-US" sz="1400" dirty="0"/>
          </a:p>
        </p:txBody>
      </p:sp>
      <p:sp>
        <p:nvSpPr>
          <p:cNvPr id="66" name="Text 56"/>
          <p:cNvSpPr txBox="1"/>
          <p:nvPr/>
        </p:nvSpPr>
        <p:spPr>
          <a:xfrm>
            <a:off x="6344107" y="2009087"/>
            <a:ext cx="667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53</a:t>
            </a:r>
            <a:r>
              <a:rPr lang="ru-RU" sz="20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r>
              <a:rPr lang="en-US" sz="20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</a:t>
            </a:r>
            <a:r>
              <a:rPr lang="ru-RU" sz="2000" b="1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000" dirty="0"/>
          </a:p>
        </p:txBody>
      </p:sp>
      <p:sp>
        <p:nvSpPr>
          <p:cNvPr id="67" name="Text 57"/>
          <p:cNvSpPr txBox="1"/>
          <p:nvPr/>
        </p:nvSpPr>
        <p:spPr>
          <a:xfrm>
            <a:off x="7066940" y="2106929"/>
            <a:ext cx="24780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км</a:t>
            </a:r>
            <a:endParaRPr lang="en-US" sz="1050" dirty="0"/>
          </a:p>
        </p:txBody>
      </p:sp>
      <p:sp>
        <p:nvSpPr>
          <p:cNvPr id="68" name="Text 58"/>
          <p:cNvSpPr txBox="1"/>
          <p:nvPr/>
        </p:nvSpPr>
        <p:spPr>
          <a:xfrm>
            <a:off x="6344107" y="2332177"/>
            <a:ext cx="667512" cy="187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Износ</a:t>
            </a:r>
            <a:endParaRPr lang="en-US" sz="1200" dirty="0"/>
          </a:p>
        </p:txBody>
      </p:sp>
      <p:sp>
        <p:nvSpPr>
          <p:cNvPr id="69" name="Text 59"/>
          <p:cNvSpPr txBox="1"/>
          <p:nvPr/>
        </p:nvSpPr>
        <p:spPr>
          <a:xfrm>
            <a:off x="11242091" y="2389481"/>
            <a:ext cx="513893" cy="181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D9770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66,7%</a:t>
            </a:r>
            <a:endParaRPr lang="en-US" sz="1050" dirty="0"/>
          </a:p>
        </p:txBody>
      </p:sp>
      <p:sp>
        <p:nvSpPr>
          <p:cNvPr id="70" name="Shape 60"/>
          <p:cNvSpPr/>
          <p:nvPr/>
        </p:nvSpPr>
        <p:spPr>
          <a:xfrm>
            <a:off x="6344107" y="2573731"/>
            <a:ext cx="5315407" cy="47549"/>
          </a:xfrm>
          <a:prstGeom prst="roundRect">
            <a:avLst>
              <a:gd name="adj" fmla="val 1153841"/>
            </a:avLst>
          </a:prstGeom>
          <a:solidFill>
            <a:srgbClr val="E2E8F0"/>
          </a:solidFill>
          <a:ln/>
        </p:spPr>
      </p:sp>
      <p:sp>
        <p:nvSpPr>
          <p:cNvPr id="71" name="Shape 61"/>
          <p:cNvSpPr/>
          <p:nvPr/>
        </p:nvSpPr>
        <p:spPr>
          <a:xfrm>
            <a:off x="6344107" y="2573731"/>
            <a:ext cx="3552444" cy="47549"/>
          </a:xfrm>
          <a:prstGeom prst="roundRect">
            <a:avLst>
              <a:gd name="adj" fmla="val 1153841"/>
            </a:avLst>
          </a:prstGeom>
          <a:solidFill>
            <a:srgbClr val="F59E0B"/>
          </a:solidFill>
          <a:ln/>
        </p:spPr>
      </p:sp>
      <p:sp>
        <p:nvSpPr>
          <p:cNvPr id="72" name="Shape 62"/>
          <p:cNvSpPr/>
          <p:nvPr/>
        </p:nvSpPr>
        <p:spPr>
          <a:xfrm>
            <a:off x="6344107" y="2980944"/>
            <a:ext cx="5315407" cy="358240"/>
          </a:xfrm>
          <a:prstGeom prst="roundRect">
            <a:avLst>
              <a:gd name="adj" fmla="val 49935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</p:spPr>
      </p:sp>
      <p:pic>
        <p:nvPicPr>
          <p:cNvPr id="73" name="Image 8" descr="preencoded.png"/>
          <p:cNvPicPr>
            <a:picLocks noChangeAspect="1"/>
          </p:cNvPicPr>
          <p:nvPr/>
        </p:nvPicPr>
        <p:blipFill>
          <a:blip r:embed="rId5"/>
          <a:srcRect l="-11852" r="-11852"/>
          <a:stretch/>
        </p:blipFill>
        <p:spPr>
          <a:xfrm>
            <a:off x="6482486" y="3104083"/>
            <a:ext cx="152705" cy="123444"/>
          </a:xfrm>
          <a:prstGeom prst="rect">
            <a:avLst/>
          </a:prstGeom>
        </p:spPr>
      </p:pic>
      <p:sp>
        <p:nvSpPr>
          <p:cNvPr id="74" name="Text 63"/>
          <p:cNvSpPr txBox="1"/>
          <p:nvPr/>
        </p:nvSpPr>
        <p:spPr>
          <a:xfrm>
            <a:off x="6655917" y="3060955"/>
            <a:ext cx="1396289" cy="1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Колодцы КНС</a:t>
            </a:r>
            <a:endParaRPr lang="en-US" sz="1400" dirty="0"/>
          </a:p>
        </p:txBody>
      </p:sp>
      <p:sp>
        <p:nvSpPr>
          <p:cNvPr id="75" name="Text 64"/>
          <p:cNvSpPr txBox="1"/>
          <p:nvPr/>
        </p:nvSpPr>
        <p:spPr>
          <a:xfrm>
            <a:off x="10683392" y="3076096"/>
            <a:ext cx="815645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15 364</a:t>
            </a:r>
            <a:endParaRPr lang="en-US" sz="1400" dirty="0"/>
          </a:p>
        </p:txBody>
      </p:sp>
      <p:pic>
        <p:nvPicPr>
          <p:cNvPr id="76" name="Image 9" descr="preencoded.png"/>
          <p:cNvPicPr>
            <a:picLocks noChangeAspect="1"/>
          </p:cNvPicPr>
          <p:nvPr/>
        </p:nvPicPr>
        <p:blipFill>
          <a:blip r:embed="rId6">
            <a:alphaModFix amt="10000"/>
          </a:blip>
          <a:srcRect l="-27" r="-27"/>
          <a:stretch/>
        </p:blipFill>
        <p:spPr>
          <a:xfrm>
            <a:off x="8786470" y="4152469"/>
            <a:ext cx="428854" cy="342900"/>
          </a:xfrm>
          <a:prstGeom prst="rect">
            <a:avLst/>
          </a:prstGeom>
        </p:spPr>
      </p:pic>
      <p:sp>
        <p:nvSpPr>
          <p:cNvPr id="77" name="Shape 65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003366"/>
          </a:solidFill>
          <a:ln/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78" name="Text 66"/>
          <p:cNvSpPr txBox="1"/>
          <p:nvPr/>
        </p:nvSpPr>
        <p:spPr>
          <a:xfrm>
            <a:off x="381305" y="114300"/>
            <a:ext cx="35533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Инженерные </a:t>
            </a:r>
            <a:r>
              <a:rPr lang="en-US" sz="1800" b="1" dirty="0" err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сети</a:t>
            </a: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en-US" sz="1800" dirty="0"/>
          </a:p>
        </p:txBody>
      </p:sp>
      <p:sp>
        <p:nvSpPr>
          <p:cNvPr id="79" name="Text 67"/>
          <p:cNvSpPr txBox="1"/>
          <p:nvPr/>
        </p:nvSpPr>
        <p:spPr>
          <a:xfrm>
            <a:off x="11890404" y="139883"/>
            <a:ext cx="17373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2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000" dirty="0"/>
          </a:p>
        </p:txBody>
      </p:sp>
      <p:sp>
        <p:nvSpPr>
          <p:cNvPr id="80" name="Shape 39">
            <a:extLst>
              <a:ext uri="{FF2B5EF4-FFF2-40B4-BE49-F238E27FC236}">
                <a16:creationId xmlns:a16="http://schemas.microsoft.com/office/drawing/2014/main" xmlns="" id="{5C64F086-D07D-4EF5-924E-4AB9C4079B3E}"/>
              </a:ext>
            </a:extLst>
          </p:cNvPr>
          <p:cNvSpPr/>
          <p:nvPr/>
        </p:nvSpPr>
        <p:spPr>
          <a:xfrm>
            <a:off x="518046" y="3680916"/>
            <a:ext cx="5184254" cy="350216"/>
          </a:xfrm>
          <a:prstGeom prst="roundRect">
            <a:avLst>
              <a:gd name="adj" fmla="val 49935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</p:spPr>
      </p:sp>
      <p:sp>
        <p:nvSpPr>
          <p:cNvPr id="82" name="Text 40">
            <a:extLst>
              <a:ext uri="{FF2B5EF4-FFF2-40B4-BE49-F238E27FC236}">
                <a16:creationId xmlns:a16="http://schemas.microsoft.com/office/drawing/2014/main" xmlns="" id="{058A4762-AA4A-47AF-AE2B-749435F17057}"/>
              </a:ext>
            </a:extLst>
          </p:cNvPr>
          <p:cNvSpPr txBox="1"/>
          <p:nvPr/>
        </p:nvSpPr>
        <p:spPr>
          <a:xfrm>
            <a:off x="814312" y="3768852"/>
            <a:ext cx="1052588" cy="1865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40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Задвижки</a:t>
            </a:r>
            <a:endParaRPr lang="en-US" sz="1400" dirty="0"/>
          </a:p>
        </p:txBody>
      </p:sp>
      <p:sp>
        <p:nvSpPr>
          <p:cNvPr id="83" name="Text 41">
            <a:extLst>
              <a:ext uri="{FF2B5EF4-FFF2-40B4-BE49-F238E27FC236}">
                <a16:creationId xmlns:a16="http://schemas.microsoft.com/office/drawing/2014/main" xmlns="" id="{8C86CFA1-61D9-4E23-BE4C-F1CBF267369B}"/>
              </a:ext>
            </a:extLst>
          </p:cNvPr>
          <p:cNvSpPr txBox="1"/>
          <p:nvPr/>
        </p:nvSpPr>
        <p:spPr>
          <a:xfrm>
            <a:off x="4928422" y="3792473"/>
            <a:ext cx="582911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ru-RU" sz="14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5 848</a:t>
            </a:r>
            <a:endParaRPr lang="en-US" sz="1400" dirty="0"/>
          </a:p>
        </p:txBody>
      </p:sp>
      <p:pic>
        <p:nvPicPr>
          <p:cNvPr id="54" name="Image 6" descr="preencoded.png"/>
          <p:cNvPicPr>
            <a:picLocks noChangeAspect="1"/>
          </p:cNvPicPr>
          <p:nvPr/>
        </p:nvPicPr>
        <p:blipFill>
          <a:blip r:embed="rId7"/>
          <a:srcRect l="-11852" r="-11852"/>
          <a:stretch/>
        </p:blipFill>
        <p:spPr>
          <a:xfrm>
            <a:off x="619049" y="3802888"/>
            <a:ext cx="152705" cy="123444"/>
          </a:xfrm>
          <a:prstGeom prst="rect">
            <a:avLst/>
          </a:prstGeom>
        </p:spPr>
      </p:pic>
      <p:sp>
        <p:nvSpPr>
          <p:cNvPr id="84" name="Shape 39">
            <a:extLst>
              <a:ext uri="{FF2B5EF4-FFF2-40B4-BE49-F238E27FC236}">
                <a16:creationId xmlns:a16="http://schemas.microsoft.com/office/drawing/2014/main" xmlns="" id="{67C48EAF-B855-47E4-AE52-A6DF04449F62}"/>
              </a:ext>
            </a:extLst>
          </p:cNvPr>
          <p:cNvSpPr/>
          <p:nvPr/>
        </p:nvSpPr>
        <p:spPr>
          <a:xfrm>
            <a:off x="533094" y="4164051"/>
            <a:ext cx="5184254" cy="350216"/>
          </a:xfrm>
          <a:prstGeom prst="roundRect">
            <a:avLst>
              <a:gd name="adj" fmla="val 49935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</p:spPr>
      </p:sp>
      <p:sp>
        <p:nvSpPr>
          <p:cNvPr id="85" name="Text 40">
            <a:extLst>
              <a:ext uri="{FF2B5EF4-FFF2-40B4-BE49-F238E27FC236}">
                <a16:creationId xmlns:a16="http://schemas.microsoft.com/office/drawing/2014/main" xmlns="" id="{33C91ABC-F1E2-4D96-AF10-9DB79828DF2D}"/>
              </a:ext>
            </a:extLst>
          </p:cNvPr>
          <p:cNvSpPr txBox="1"/>
          <p:nvPr/>
        </p:nvSpPr>
        <p:spPr>
          <a:xfrm>
            <a:off x="829360" y="4251987"/>
            <a:ext cx="1052588" cy="1865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40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Колонки</a:t>
            </a:r>
            <a:endParaRPr lang="en-US" sz="1400" dirty="0"/>
          </a:p>
        </p:txBody>
      </p:sp>
      <p:sp>
        <p:nvSpPr>
          <p:cNvPr id="86" name="Text 41">
            <a:extLst>
              <a:ext uri="{FF2B5EF4-FFF2-40B4-BE49-F238E27FC236}">
                <a16:creationId xmlns:a16="http://schemas.microsoft.com/office/drawing/2014/main" xmlns="" id="{8523AE22-1FEA-43DD-AA1E-84E294BFD611}"/>
              </a:ext>
            </a:extLst>
          </p:cNvPr>
          <p:cNvSpPr txBox="1"/>
          <p:nvPr/>
        </p:nvSpPr>
        <p:spPr>
          <a:xfrm>
            <a:off x="4924809" y="4275608"/>
            <a:ext cx="582911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ru-RU" sz="14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212</a:t>
            </a:r>
            <a:endParaRPr lang="en-US" sz="1400" dirty="0"/>
          </a:p>
        </p:txBody>
      </p:sp>
      <p:pic>
        <p:nvPicPr>
          <p:cNvPr id="50" name="Image 5" descr="preencoded.png"/>
          <p:cNvPicPr>
            <a:picLocks noChangeAspect="1"/>
          </p:cNvPicPr>
          <p:nvPr/>
        </p:nvPicPr>
        <p:blipFill>
          <a:blip r:embed="rId8"/>
          <a:srcRect l="-11852" r="-11852"/>
          <a:stretch/>
        </p:blipFill>
        <p:spPr>
          <a:xfrm>
            <a:off x="625399" y="4279443"/>
            <a:ext cx="152705" cy="123444"/>
          </a:xfrm>
          <a:prstGeom prst="rect">
            <a:avLst/>
          </a:prstGeom>
        </p:spPr>
      </p:pic>
      <p:sp>
        <p:nvSpPr>
          <p:cNvPr id="88" name="Shape 39">
            <a:extLst>
              <a:ext uri="{FF2B5EF4-FFF2-40B4-BE49-F238E27FC236}">
                <a16:creationId xmlns:a16="http://schemas.microsoft.com/office/drawing/2014/main" xmlns="" id="{35A3589F-8E99-4FC7-82D3-DE2069BE8151}"/>
              </a:ext>
            </a:extLst>
          </p:cNvPr>
          <p:cNvSpPr/>
          <p:nvPr/>
        </p:nvSpPr>
        <p:spPr>
          <a:xfrm>
            <a:off x="518045" y="4647186"/>
            <a:ext cx="5184254" cy="350216"/>
          </a:xfrm>
          <a:prstGeom prst="roundRect">
            <a:avLst>
              <a:gd name="adj" fmla="val 49935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</p:spPr>
      </p:sp>
      <p:sp>
        <p:nvSpPr>
          <p:cNvPr id="89" name="Text 40">
            <a:extLst>
              <a:ext uri="{FF2B5EF4-FFF2-40B4-BE49-F238E27FC236}">
                <a16:creationId xmlns:a16="http://schemas.microsoft.com/office/drawing/2014/main" xmlns="" id="{B8D7AA24-B847-4C85-A380-0DCFE840DBBC}"/>
              </a:ext>
            </a:extLst>
          </p:cNvPr>
          <p:cNvSpPr txBox="1"/>
          <p:nvPr/>
        </p:nvSpPr>
        <p:spPr>
          <a:xfrm>
            <a:off x="814311" y="4735122"/>
            <a:ext cx="1052588" cy="1865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40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Гидранты</a:t>
            </a:r>
            <a:endParaRPr lang="en-US" sz="1400" dirty="0"/>
          </a:p>
        </p:txBody>
      </p:sp>
      <p:sp>
        <p:nvSpPr>
          <p:cNvPr id="90" name="Text 41">
            <a:extLst>
              <a:ext uri="{FF2B5EF4-FFF2-40B4-BE49-F238E27FC236}">
                <a16:creationId xmlns:a16="http://schemas.microsoft.com/office/drawing/2014/main" xmlns="" id="{D30AD493-6CF9-41BF-A279-3DD9D506C802}"/>
              </a:ext>
            </a:extLst>
          </p:cNvPr>
          <p:cNvSpPr txBox="1"/>
          <p:nvPr/>
        </p:nvSpPr>
        <p:spPr>
          <a:xfrm>
            <a:off x="4909760" y="4758743"/>
            <a:ext cx="582911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ru-RU" sz="14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1 331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D19F7A-63A8-476C-B698-6044CCF34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5833"/>
          <a:stretch/>
        </p:blipFill>
        <p:spPr>
          <a:xfrm>
            <a:off x="328151" y="573832"/>
            <a:ext cx="11535698" cy="5962650"/>
          </a:xfrm>
          <a:prstGeom prst="rect">
            <a:avLst/>
          </a:prstGeom>
        </p:spPr>
      </p:pic>
      <p:sp>
        <p:nvSpPr>
          <p:cNvPr id="6" name="Text 67">
            <a:extLst>
              <a:ext uri="{FF2B5EF4-FFF2-40B4-BE49-F238E27FC236}">
                <a16:creationId xmlns:a16="http://schemas.microsoft.com/office/drawing/2014/main" xmlns="" id="{29BFB4E7-600F-4155-9EB1-20D2C1E933F0}"/>
              </a:ext>
            </a:extLst>
          </p:cNvPr>
          <p:cNvSpPr txBox="1"/>
          <p:nvPr/>
        </p:nvSpPr>
        <p:spPr>
          <a:xfrm>
            <a:off x="11890404" y="139883"/>
            <a:ext cx="17373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20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021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8C015D-CF2B-446B-9BC9-A76D530B7D0D}"/>
              </a:ext>
            </a:extLst>
          </p:cNvPr>
          <p:cNvSpPr txBox="1"/>
          <p:nvPr/>
        </p:nvSpPr>
        <p:spPr>
          <a:xfrm>
            <a:off x="177281" y="167949"/>
            <a:ext cx="1187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Ремонты по объекту: «Реконструкция второй нитки напорного канализационного коллектора до накопителя-испарителя сточных вод с реконструкцией камер переключения на земляных отстойниках, участок 0-14 км г. Костанай". Корректировка»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D3D8F7-3CD5-40DB-BAA3-5AD419384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30" y="842937"/>
            <a:ext cx="3303140" cy="58751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EAE8FB8-3DE9-404D-A69A-28DDBA1D8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75" y="1240975"/>
            <a:ext cx="4107801" cy="54770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82B780-776B-4308-8737-8DE678C7E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4717" y="1922109"/>
            <a:ext cx="5449076" cy="4086807"/>
          </a:xfrm>
          <a:prstGeom prst="rect">
            <a:avLst/>
          </a:prstGeom>
        </p:spPr>
      </p:pic>
      <p:sp>
        <p:nvSpPr>
          <p:cNvPr id="7" name="Text 67">
            <a:extLst>
              <a:ext uri="{FF2B5EF4-FFF2-40B4-BE49-F238E27FC236}">
                <a16:creationId xmlns:a16="http://schemas.microsoft.com/office/drawing/2014/main" xmlns="" id="{DD7B2102-D936-485C-B341-5D864A996AF9}"/>
              </a:ext>
            </a:extLst>
          </p:cNvPr>
          <p:cNvSpPr txBox="1"/>
          <p:nvPr/>
        </p:nvSpPr>
        <p:spPr>
          <a:xfrm>
            <a:off x="11890404" y="139883"/>
            <a:ext cx="17373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20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167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B1E74F-0BE2-47E8-A08D-24F66FC1758D}"/>
              </a:ext>
            </a:extLst>
          </p:cNvPr>
          <p:cNvSpPr txBox="1"/>
          <p:nvPr/>
        </p:nvSpPr>
        <p:spPr>
          <a:xfrm>
            <a:off x="430306" y="184477"/>
            <a:ext cx="11331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"Реконструкция второй нитки напорного канализационного коллектора до накопителя-испарителя сточных вод с реконструкцией камер переключения на земляных отстойниках, участок 0-14 км г. Костанай". Корректировка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2A4E9BC3-308B-4A44-965D-19954D058F8C}"/>
              </a:ext>
            </a:extLst>
          </p:cNvPr>
          <p:cNvSpPr/>
          <p:nvPr/>
        </p:nvSpPr>
        <p:spPr>
          <a:xfrm>
            <a:off x="430306" y="918288"/>
            <a:ext cx="2026771" cy="641811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долг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1E7579C-C686-41AE-9540-57553CAC382F}"/>
              </a:ext>
            </a:extLst>
          </p:cNvPr>
          <p:cNvSpPr/>
          <p:nvPr/>
        </p:nvSpPr>
        <p:spPr>
          <a:xfrm>
            <a:off x="4805250" y="931475"/>
            <a:ext cx="2855183" cy="682672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10% субсидируются с республиканского бюджета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xmlns="" id="{A67E5954-74B7-4809-9392-A8668B2B1E24}"/>
              </a:ext>
            </a:extLst>
          </p:cNvPr>
          <p:cNvSpPr/>
          <p:nvPr/>
        </p:nvSpPr>
        <p:spPr>
          <a:xfrm>
            <a:off x="427567" y="1749939"/>
            <a:ext cx="2026771" cy="641811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9,9 млрд. тенге</a:t>
            </a: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xmlns="" id="{CEF89102-8DE5-4C2C-A69C-0E59C8CF7E41}"/>
              </a:ext>
            </a:extLst>
          </p:cNvPr>
          <p:cNvSpPr/>
          <p:nvPr/>
        </p:nvSpPr>
        <p:spPr>
          <a:xfrm>
            <a:off x="2680996" y="918288"/>
            <a:ext cx="1900335" cy="695859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xmlns="" id="{0A141294-3E46-4758-B345-9D15ED52E905}"/>
              </a:ext>
            </a:extLst>
          </p:cNvPr>
          <p:cNvSpPr/>
          <p:nvPr/>
        </p:nvSpPr>
        <p:spPr>
          <a:xfrm>
            <a:off x="2680995" y="1752148"/>
            <a:ext cx="1900335" cy="641810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8,8 млрд. тенге</a:t>
            </a: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xmlns="" id="{6C873389-743F-4C6E-A13F-AF5D215E4F3E}"/>
              </a:ext>
            </a:extLst>
          </p:cNvPr>
          <p:cNvSpPr/>
          <p:nvPr/>
        </p:nvSpPr>
        <p:spPr>
          <a:xfrm>
            <a:off x="4805250" y="1786380"/>
            <a:ext cx="2855183" cy="668544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6,4 млрд. тенге</a:t>
            </a:r>
          </a:p>
        </p:txBody>
      </p:sp>
      <p:sp>
        <p:nvSpPr>
          <p:cNvPr id="11" name="Прямоугольник: усеченные противолежащие углы 10">
            <a:extLst>
              <a:ext uri="{FF2B5EF4-FFF2-40B4-BE49-F238E27FC236}">
                <a16:creationId xmlns:a16="http://schemas.microsoft.com/office/drawing/2014/main" xmlns="" id="{825EDFB5-8C97-4EC5-9CAD-44085C920E28}"/>
              </a:ext>
            </a:extLst>
          </p:cNvPr>
          <p:cNvSpPr/>
          <p:nvPr/>
        </p:nvSpPr>
        <p:spPr>
          <a:xfrm>
            <a:off x="4805249" y="2622100"/>
            <a:ext cx="2855183" cy="421369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25,1 млрд. тенге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8B906C-9ECC-4DED-BA4D-1E691D3F2177}"/>
              </a:ext>
            </a:extLst>
          </p:cNvPr>
          <p:cNvSpPr txBox="1"/>
          <p:nvPr/>
        </p:nvSpPr>
        <p:spPr>
          <a:xfrm>
            <a:off x="7795182" y="1006908"/>
            <a:ext cx="42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15 лет, каникулы 1 год, процентная ставка 18% годовых, субсидии– 8% годовых.</a:t>
            </a: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xmlns="" id="{A9864661-3159-4BCE-AD9C-E1276EFF930D}"/>
              </a:ext>
            </a:extLst>
          </p:cNvPr>
          <p:cNvSpPr/>
          <p:nvPr/>
        </p:nvSpPr>
        <p:spPr>
          <a:xfrm>
            <a:off x="1777337" y="2641857"/>
            <a:ext cx="1807315" cy="401612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18,7 млрд. тенге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0A3D128-E53F-431E-8156-8B7F08C42C4A}"/>
              </a:ext>
            </a:extLst>
          </p:cNvPr>
          <p:cNvCxnSpPr>
            <a:cxnSpLocks/>
            <a:stCxn id="7" idx="1"/>
            <a:endCxn id="15" idx="3"/>
          </p:cNvCxnSpPr>
          <p:nvPr/>
        </p:nvCxnSpPr>
        <p:spPr>
          <a:xfrm>
            <a:off x="1440953" y="2391750"/>
            <a:ext cx="1240042" cy="2501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1AD88A1-7280-4050-85E0-BE08A37C82B0}"/>
              </a:ext>
            </a:extLst>
          </p:cNvPr>
          <p:cNvCxnSpPr>
            <a:cxnSpLocks/>
            <a:stCxn id="9" idx="1"/>
            <a:endCxn id="15" idx="3"/>
          </p:cNvCxnSpPr>
          <p:nvPr/>
        </p:nvCxnSpPr>
        <p:spPr>
          <a:xfrm flipH="1">
            <a:off x="2680995" y="2393958"/>
            <a:ext cx="950168" cy="247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A08D7853-690B-44A9-8160-9E097D8D36CA}"/>
              </a:ext>
            </a:extLst>
          </p:cNvPr>
          <p:cNvCxnSpPr>
            <a:stCxn id="15" idx="0"/>
            <a:endCxn id="11" idx="2"/>
          </p:cNvCxnSpPr>
          <p:nvPr/>
        </p:nvCxnSpPr>
        <p:spPr>
          <a:xfrm flipV="1">
            <a:off x="3584652" y="2832785"/>
            <a:ext cx="1220597" cy="98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8C0576B-B461-4F9E-8A57-B1D4D35E6A66}"/>
              </a:ext>
            </a:extLst>
          </p:cNvPr>
          <p:cNvCxnSpPr>
            <a:stCxn id="10" idx="1"/>
            <a:endCxn id="11" idx="3"/>
          </p:cNvCxnSpPr>
          <p:nvPr/>
        </p:nvCxnSpPr>
        <p:spPr>
          <a:xfrm flipH="1">
            <a:off x="6232841" y="2454924"/>
            <a:ext cx="1" cy="1671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C10665D-95DC-4B22-BCAC-716699CEFBF2}"/>
              </a:ext>
            </a:extLst>
          </p:cNvPr>
          <p:cNvSpPr txBox="1"/>
          <p:nvPr/>
        </p:nvSpPr>
        <p:spPr>
          <a:xfrm>
            <a:off x="7795181" y="1591683"/>
            <a:ext cx="4191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доля нацпроекта в структуре тарифа будет составлять 12%. В 2029 году по завершению строительства – 26,5%. К 2040 году в случае предоставления условий, финансирования и полном погашении основного долга, доля нацпроекта будет занимать – 2,5%	</a:t>
            </a:r>
          </a:p>
        </p:txBody>
      </p:sp>
      <p:sp>
        <p:nvSpPr>
          <p:cNvPr id="18" name="Text 67">
            <a:extLst>
              <a:ext uri="{FF2B5EF4-FFF2-40B4-BE49-F238E27FC236}">
                <a16:creationId xmlns:a16="http://schemas.microsoft.com/office/drawing/2014/main" xmlns="" id="{8E5667D3-6D28-4E25-BA65-220365CD2216}"/>
              </a:ext>
            </a:extLst>
          </p:cNvPr>
          <p:cNvSpPr txBox="1"/>
          <p:nvPr/>
        </p:nvSpPr>
        <p:spPr>
          <a:xfrm>
            <a:off x="11890404" y="139883"/>
            <a:ext cx="17373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20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000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794491"/>
              </p:ext>
            </p:extLst>
          </p:nvPr>
        </p:nvGraphicFramePr>
        <p:xfrm>
          <a:off x="1995855" y="3534508"/>
          <a:ext cx="3578469" cy="312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759078"/>
              </p:ext>
            </p:extLst>
          </p:nvPr>
        </p:nvGraphicFramePr>
        <p:xfrm>
          <a:off x="8132885" y="3534508"/>
          <a:ext cx="3931255" cy="31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12434"/>
              </p:ext>
            </p:extLst>
          </p:nvPr>
        </p:nvGraphicFramePr>
        <p:xfrm>
          <a:off x="5999529" y="3574740"/>
          <a:ext cx="1992678" cy="3081038"/>
        </p:xfrm>
        <a:graphic>
          <a:graphicData uri="http://schemas.openxmlformats.org/drawingml/2006/table">
            <a:tbl>
              <a:tblPr/>
              <a:tblGrid>
                <a:gridCol w="1462516"/>
                <a:gridCol w="530162"/>
              </a:tblGrid>
              <a:tr h="700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ГЦБ по Национальному проекту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Инвестиционная программа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Нурлы Жол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ЕБРР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Страттовар (электроэнергия)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118677"/>
              </p:ext>
            </p:extLst>
          </p:nvPr>
        </p:nvGraphicFramePr>
        <p:xfrm>
          <a:off x="184637" y="3574738"/>
          <a:ext cx="1670540" cy="3082196"/>
        </p:xfrm>
        <a:graphic>
          <a:graphicData uri="http://schemas.openxmlformats.org/drawingml/2006/table">
            <a:tbl>
              <a:tblPr/>
              <a:tblGrid>
                <a:gridCol w="1271605"/>
                <a:gridCol w="398935"/>
              </a:tblGrid>
              <a:tr h="6521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ГЦБ по Национальному проекту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Инвестиционная программа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Нурлы Жол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ЕБРР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Страттовар (электроэнергия)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70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B1E74F-0BE2-47E8-A08D-24F66FC1758D}"/>
              </a:ext>
            </a:extLst>
          </p:cNvPr>
          <p:cNvSpPr txBox="1"/>
          <p:nvPr/>
        </p:nvSpPr>
        <p:spPr>
          <a:xfrm>
            <a:off x="430306" y="195360"/>
            <a:ext cx="11331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«Реконструкция водопровода по ул. Павлова в границах ул. Чехова до ул. Железнодорожной, по ул. Железнодорожной в границах ул. Павлова- Фролова, г. Костанай, 2,9 км" стоимость 244,6 млн. тенге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8B906C-9ECC-4DED-BA4D-1E691D3F2177}"/>
              </a:ext>
            </a:extLst>
          </p:cNvPr>
          <p:cNvSpPr txBox="1"/>
          <p:nvPr/>
        </p:nvSpPr>
        <p:spPr>
          <a:xfrm>
            <a:off x="7660432" y="1239193"/>
            <a:ext cx="443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5 лет, каникулы 1 год, процентная ставка 18% годовых, субсидии– 8% годовых</a:t>
            </a:r>
          </a:p>
        </p:txBody>
      </p:sp>
      <p:sp>
        <p:nvSpPr>
          <p:cNvPr id="12" name="Прямоугольник: усеченные противолежащие углы 11">
            <a:extLst>
              <a:ext uri="{FF2B5EF4-FFF2-40B4-BE49-F238E27FC236}">
                <a16:creationId xmlns:a16="http://schemas.microsoft.com/office/drawing/2014/main" xmlns="" id="{65E4C96E-815E-42AA-A66C-4B5D2CEF6E64}"/>
              </a:ext>
            </a:extLst>
          </p:cNvPr>
          <p:cNvSpPr/>
          <p:nvPr/>
        </p:nvSpPr>
        <p:spPr>
          <a:xfrm>
            <a:off x="430306" y="918288"/>
            <a:ext cx="2026771" cy="641811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долг</a:t>
            </a:r>
          </a:p>
        </p:txBody>
      </p:sp>
      <p:sp>
        <p:nvSpPr>
          <p:cNvPr id="13" name="Прямоугольник: усеченные противолежащие углы 12">
            <a:extLst>
              <a:ext uri="{FF2B5EF4-FFF2-40B4-BE49-F238E27FC236}">
                <a16:creationId xmlns:a16="http://schemas.microsoft.com/office/drawing/2014/main" xmlns="" id="{46F87991-91E5-4964-B3A1-E09E973CB5D0}"/>
              </a:ext>
            </a:extLst>
          </p:cNvPr>
          <p:cNvSpPr/>
          <p:nvPr/>
        </p:nvSpPr>
        <p:spPr>
          <a:xfrm>
            <a:off x="4805250" y="931475"/>
            <a:ext cx="2855183" cy="682672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10% субсидируются с республиканского бюджета</a:t>
            </a: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xmlns="" id="{D1CF25AA-578E-4D21-AA5F-8FB6B6EBB35C}"/>
              </a:ext>
            </a:extLst>
          </p:cNvPr>
          <p:cNvSpPr/>
          <p:nvPr/>
        </p:nvSpPr>
        <p:spPr>
          <a:xfrm>
            <a:off x="427567" y="1749939"/>
            <a:ext cx="2026771" cy="641811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244,6 млн. тенге</a:t>
            </a: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xmlns="" id="{114FFF7C-A131-4B82-9EB9-F9791127465C}"/>
              </a:ext>
            </a:extLst>
          </p:cNvPr>
          <p:cNvSpPr/>
          <p:nvPr/>
        </p:nvSpPr>
        <p:spPr>
          <a:xfrm>
            <a:off x="2680996" y="918288"/>
            <a:ext cx="1900335" cy="695859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17" name="Прямоугольник: усеченные противолежащие углы 16">
            <a:extLst>
              <a:ext uri="{FF2B5EF4-FFF2-40B4-BE49-F238E27FC236}">
                <a16:creationId xmlns:a16="http://schemas.microsoft.com/office/drawing/2014/main" xmlns="" id="{56B68A01-8088-41D4-9B30-B9F845762D38}"/>
              </a:ext>
            </a:extLst>
          </p:cNvPr>
          <p:cNvSpPr/>
          <p:nvPr/>
        </p:nvSpPr>
        <p:spPr>
          <a:xfrm>
            <a:off x="2680995" y="1752148"/>
            <a:ext cx="1900335" cy="641810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97,8 млн. тенге</a:t>
            </a: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xmlns="" id="{898EFA2F-70D3-43D2-88A0-A182EB7366E2}"/>
              </a:ext>
            </a:extLst>
          </p:cNvPr>
          <p:cNvSpPr/>
          <p:nvPr/>
        </p:nvSpPr>
        <p:spPr>
          <a:xfrm>
            <a:off x="4805250" y="1786380"/>
            <a:ext cx="2855183" cy="668544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73,4 млн. тенге</a:t>
            </a:r>
          </a:p>
        </p:txBody>
      </p:sp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:a16="http://schemas.microsoft.com/office/drawing/2014/main" xmlns="" id="{C17D3686-52FF-4544-8FFC-61C76B4996E0}"/>
              </a:ext>
            </a:extLst>
          </p:cNvPr>
          <p:cNvSpPr/>
          <p:nvPr/>
        </p:nvSpPr>
        <p:spPr>
          <a:xfrm>
            <a:off x="4805249" y="2622100"/>
            <a:ext cx="2855183" cy="421369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415,9 млн. тенге</a:t>
            </a:r>
          </a:p>
        </p:txBody>
      </p:sp>
      <p:sp>
        <p:nvSpPr>
          <p:cNvPr id="20" name="Прямоугольник: усеченные противолежащие углы 19">
            <a:extLst>
              <a:ext uri="{FF2B5EF4-FFF2-40B4-BE49-F238E27FC236}">
                <a16:creationId xmlns:a16="http://schemas.microsoft.com/office/drawing/2014/main" xmlns="" id="{6E328731-7F9D-4878-8BF8-FD33F3A29510}"/>
              </a:ext>
            </a:extLst>
          </p:cNvPr>
          <p:cNvSpPr/>
          <p:nvPr/>
        </p:nvSpPr>
        <p:spPr>
          <a:xfrm>
            <a:off x="1777337" y="2641857"/>
            <a:ext cx="1807315" cy="401612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342,5 млн. тенге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E24BA226-339C-4902-836A-970D833CA87A}"/>
              </a:ext>
            </a:extLst>
          </p:cNvPr>
          <p:cNvCxnSpPr>
            <a:cxnSpLocks/>
            <a:stCxn id="14" idx="1"/>
            <a:endCxn id="20" idx="3"/>
          </p:cNvCxnSpPr>
          <p:nvPr/>
        </p:nvCxnSpPr>
        <p:spPr>
          <a:xfrm>
            <a:off x="1440953" y="2391750"/>
            <a:ext cx="1240042" cy="2501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49AE40DF-86F7-4E29-8FD3-1671F7FBA064}"/>
              </a:ext>
            </a:extLst>
          </p:cNvPr>
          <p:cNvCxnSpPr>
            <a:cxnSpLocks/>
            <a:stCxn id="17" idx="1"/>
            <a:endCxn id="20" idx="3"/>
          </p:cNvCxnSpPr>
          <p:nvPr/>
        </p:nvCxnSpPr>
        <p:spPr>
          <a:xfrm flipH="1">
            <a:off x="2680995" y="2393958"/>
            <a:ext cx="950168" cy="247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A518498D-D88A-466D-B2E9-FE141333D880}"/>
              </a:ext>
            </a:extLst>
          </p:cNvPr>
          <p:cNvCxnSpPr>
            <a:stCxn id="20" idx="0"/>
            <a:endCxn id="19" idx="2"/>
          </p:cNvCxnSpPr>
          <p:nvPr/>
        </p:nvCxnSpPr>
        <p:spPr>
          <a:xfrm flipV="1">
            <a:off x="3584652" y="2832785"/>
            <a:ext cx="1220597" cy="98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D72E333-5B5A-436F-AF42-39E9F4122EA6}"/>
              </a:ext>
            </a:extLst>
          </p:cNvPr>
          <p:cNvCxnSpPr>
            <a:stCxn id="18" idx="1"/>
            <a:endCxn id="19" idx="3"/>
          </p:cNvCxnSpPr>
          <p:nvPr/>
        </p:nvCxnSpPr>
        <p:spPr>
          <a:xfrm flipH="1">
            <a:off x="6232841" y="2454924"/>
            <a:ext cx="1" cy="1671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EE8B106-8397-4CDB-BA7A-CECC229755C6}"/>
              </a:ext>
            </a:extLst>
          </p:cNvPr>
          <p:cNvSpPr txBox="1"/>
          <p:nvPr/>
        </p:nvSpPr>
        <p:spPr>
          <a:xfrm>
            <a:off x="7795181" y="2030278"/>
            <a:ext cx="419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доля нацпроекта в структуре тарифа будет составлять 0,5%. В 2027 году по завершению строительства – 1,5%.</a:t>
            </a:r>
          </a:p>
        </p:txBody>
      </p:sp>
      <p:sp>
        <p:nvSpPr>
          <p:cNvPr id="27" name="Text 67">
            <a:extLst>
              <a:ext uri="{FF2B5EF4-FFF2-40B4-BE49-F238E27FC236}">
                <a16:creationId xmlns:a16="http://schemas.microsoft.com/office/drawing/2014/main" xmlns="" id="{D9F40F27-1346-4E62-B237-A56213017EE5}"/>
              </a:ext>
            </a:extLst>
          </p:cNvPr>
          <p:cNvSpPr txBox="1"/>
          <p:nvPr/>
        </p:nvSpPr>
        <p:spPr>
          <a:xfrm>
            <a:off x="11890404" y="139883"/>
            <a:ext cx="17373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20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5</a:t>
            </a: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448100"/>
              </p:ext>
            </p:extLst>
          </p:nvPr>
        </p:nvGraphicFramePr>
        <p:xfrm>
          <a:off x="2769577" y="3361554"/>
          <a:ext cx="3042138" cy="338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243170"/>
              </p:ext>
            </p:extLst>
          </p:nvPr>
        </p:nvGraphicFramePr>
        <p:xfrm>
          <a:off x="8730761" y="3361553"/>
          <a:ext cx="2927837" cy="338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4496"/>
              </p:ext>
            </p:extLst>
          </p:nvPr>
        </p:nvGraphicFramePr>
        <p:xfrm>
          <a:off x="6312877" y="3347888"/>
          <a:ext cx="2242038" cy="3363534"/>
        </p:xfrm>
        <a:graphic>
          <a:graphicData uri="http://schemas.openxmlformats.org/drawingml/2006/table">
            <a:tbl>
              <a:tblPr/>
              <a:tblGrid>
                <a:gridCol w="1628154"/>
                <a:gridCol w="613884"/>
              </a:tblGrid>
              <a:tr h="7755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Проценты по погашению ГЦБ по Национальному проекту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Инвестиционная программа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Нурлы Жол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ЕБРР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5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Страттовар (вода, электроэнергия)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6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47748"/>
              </p:ext>
            </p:extLst>
          </p:nvPr>
        </p:nvGraphicFramePr>
        <p:xfrm>
          <a:off x="261997" y="3361554"/>
          <a:ext cx="2418998" cy="3382146"/>
        </p:xfrm>
        <a:graphic>
          <a:graphicData uri="http://schemas.openxmlformats.org/drawingml/2006/table">
            <a:tbl>
              <a:tblPr/>
              <a:tblGrid>
                <a:gridCol w="1712275"/>
                <a:gridCol w="706723"/>
              </a:tblGrid>
              <a:tr h="9305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Проценты по погашению ГЦБ по Национальному проекту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Инвестиционная программа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Нурлы Жол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Займы по погашению ЕБРР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Страттовар (вода, электроэнергия)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48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776" y="365125"/>
            <a:ext cx="10413023" cy="67236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тарифов на 2026 год, тенге/м3.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627926"/>
              </p:ext>
            </p:extLst>
          </p:nvPr>
        </p:nvGraphicFramePr>
        <p:xfrm>
          <a:off x="940776" y="1081453"/>
          <a:ext cx="10594732" cy="5011611"/>
        </p:xfrm>
        <a:graphic>
          <a:graphicData uri="http://schemas.openxmlformats.org/drawingml/2006/table">
            <a:tbl>
              <a:tblPr/>
              <a:tblGrid>
                <a:gridCol w="2858323"/>
                <a:gridCol w="2125748"/>
                <a:gridCol w="2313868"/>
                <a:gridCol w="2069313"/>
                <a:gridCol w="1227480"/>
              </a:tblGrid>
              <a:tr h="447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апреля 2026 № 25-ОД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учетом Нацпроекта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прирост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4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подаче воды по магистральным трубопроводам и распределительным сетям (вода питьевая)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Среднеотпускной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тепловые компании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потребители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организации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1 531,80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1 715,62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отводу и очистке сточных вод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Среднеотпускной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потребители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387,44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организации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1 109,88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2 услугам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потребители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762,31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894,78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2 409,16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416,34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260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603</Words>
  <Application>Microsoft Office PowerPoint</Application>
  <PresentationFormat>Широкоэкранный</PresentationFormat>
  <Paragraphs>190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тарифов на 2026 год, тенге/м3.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Жаксылык Шынгысхан</dc:creator>
  <cp:lastModifiedBy>Касымова Гульнар Сагимбаевна</cp:lastModifiedBy>
  <cp:revision>60</cp:revision>
  <cp:lastPrinted>2026-02-06T08:29:12Z</cp:lastPrinted>
  <dcterms:created xsi:type="dcterms:W3CDTF">2026-02-05T05:08:36Z</dcterms:created>
  <dcterms:modified xsi:type="dcterms:W3CDTF">2026-03-24T03:06:29Z</dcterms:modified>
</cp:coreProperties>
</file>